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1" r:id="rId2"/>
    <p:sldId id="281" r:id="rId3"/>
    <p:sldId id="257" r:id="rId4"/>
    <p:sldId id="258" r:id="rId5"/>
    <p:sldId id="266" r:id="rId6"/>
    <p:sldId id="261" r:id="rId7"/>
    <p:sldId id="280" r:id="rId8"/>
    <p:sldId id="260" r:id="rId9"/>
    <p:sldId id="273" r:id="rId10"/>
    <p:sldId id="259" r:id="rId11"/>
    <p:sldId id="282" r:id="rId12"/>
    <p:sldId id="275" r:id="rId13"/>
    <p:sldId id="274" r:id="rId14"/>
    <p:sldId id="277" r:id="rId15"/>
    <p:sldId id="284" r:id="rId16"/>
    <p:sldId id="285" r:id="rId17"/>
    <p:sldId id="283" r:id="rId18"/>
    <p:sldId id="263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E07EA1-3F93-4EB6-8FBF-E3635D5A2D8D}">
          <p14:sldIdLst>
            <p14:sldId id="271"/>
            <p14:sldId id="281"/>
            <p14:sldId id="257"/>
            <p14:sldId id="258"/>
            <p14:sldId id="266"/>
            <p14:sldId id="261"/>
            <p14:sldId id="280"/>
            <p14:sldId id="260"/>
            <p14:sldId id="273"/>
            <p14:sldId id="259"/>
            <p14:sldId id="282"/>
            <p14:sldId id="275"/>
            <p14:sldId id="274"/>
            <p14:sldId id="277"/>
            <p14:sldId id="284"/>
            <p14:sldId id="285"/>
            <p14:sldId id="283"/>
            <p14:sldId id="263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0261CD-B869-4332-906E-7B5302B42542}" v="37" dt="2022-12-30T23:41:33.6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061" autoAdjust="0"/>
  </p:normalViewPr>
  <p:slideViewPr>
    <p:cSldViewPr snapToGrid="0">
      <p:cViewPr varScale="1">
        <p:scale>
          <a:sx n="66" d="100"/>
          <a:sy n="66" d="100"/>
        </p:scale>
        <p:origin x="8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Seitz" userId="6e171d657d80c039" providerId="LiveId" clId="{770261CD-B869-4332-906E-7B5302B42542}"/>
    <pc:docChg chg="custSel addSld delSld modSld sldOrd addSection delSection modSection modShowInfo">
      <pc:chgData name="Deborah Seitz" userId="6e171d657d80c039" providerId="LiveId" clId="{770261CD-B869-4332-906E-7B5302B42542}" dt="2023-01-06T19:40:09.864" v="373" actId="2744"/>
      <pc:docMkLst>
        <pc:docMk/>
      </pc:docMkLst>
      <pc:sldChg chg="modSp mod">
        <pc:chgData name="Deborah Seitz" userId="6e171d657d80c039" providerId="LiveId" clId="{770261CD-B869-4332-906E-7B5302B42542}" dt="2022-12-30T23:45:04.646" v="268" actId="20577"/>
        <pc:sldMkLst>
          <pc:docMk/>
          <pc:sldMk cId="1805610999" sldId="261"/>
        </pc:sldMkLst>
        <pc:spChg chg="mod">
          <ac:chgData name="Deborah Seitz" userId="6e171d657d80c039" providerId="LiveId" clId="{770261CD-B869-4332-906E-7B5302B42542}" dt="2022-12-30T23:45:04.646" v="268" actId="20577"/>
          <ac:spMkLst>
            <pc:docMk/>
            <pc:sldMk cId="1805610999" sldId="261"/>
            <ac:spMk id="3" creationId="{00000000-0000-0000-0000-000000000000}"/>
          </ac:spMkLst>
        </pc:spChg>
      </pc:sldChg>
      <pc:sldChg chg="modSp mod ord">
        <pc:chgData name="Deborah Seitz" userId="6e171d657d80c039" providerId="LiveId" clId="{770261CD-B869-4332-906E-7B5302B42542}" dt="2022-12-30T23:50:12.055" v="372" actId="27107"/>
        <pc:sldMkLst>
          <pc:docMk/>
          <pc:sldMk cId="507329087" sldId="272"/>
        </pc:sldMkLst>
        <pc:spChg chg="mod">
          <ac:chgData name="Deborah Seitz" userId="6e171d657d80c039" providerId="LiveId" clId="{770261CD-B869-4332-906E-7B5302B42542}" dt="2022-12-30T23:50:12.055" v="372" actId="27107"/>
          <ac:spMkLst>
            <pc:docMk/>
            <pc:sldMk cId="507329087" sldId="272"/>
            <ac:spMk id="3" creationId="{00000000-0000-0000-0000-000000000000}"/>
          </ac:spMkLst>
        </pc:spChg>
      </pc:sldChg>
      <pc:sldChg chg="modSp mod">
        <pc:chgData name="Deborah Seitz" userId="6e171d657d80c039" providerId="LiveId" clId="{770261CD-B869-4332-906E-7B5302B42542}" dt="2022-12-30T23:48:48.385" v="371" actId="20577"/>
        <pc:sldMkLst>
          <pc:docMk/>
          <pc:sldMk cId="2017365806" sldId="277"/>
        </pc:sldMkLst>
        <pc:spChg chg="mod">
          <ac:chgData name="Deborah Seitz" userId="6e171d657d80c039" providerId="LiveId" clId="{770261CD-B869-4332-906E-7B5302B42542}" dt="2022-12-30T23:48:48.385" v="371" actId="20577"/>
          <ac:spMkLst>
            <pc:docMk/>
            <pc:sldMk cId="2017365806" sldId="277"/>
            <ac:spMk id="3" creationId="{00000000-0000-0000-0000-000000000000}"/>
          </ac:spMkLst>
        </pc:spChg>
      </pc:sldChg>
      <pc:sldChg chg="del">
        <pc:chgData name="Deborah Seitz" userId="6e171d657d80c039" providerId="LiveId" clId="{770261CD-B869-4332-906E-7B5302B42542}" dt="2022-12-30T23:38:50.263" v="191" actId="2696"/>
        <pc:sldMkLst>
          <pc:docMk/>
          <pc:sldMk cId="647849559" sldId="279"/>
        </pc:sldMkLst>
      </pc:sldChg>
      <pc:sldChg chg="modSp mod">
        <pc:chgData name="Deborah Seitz" userId="6e171d657d80c039" providerId="LiveId" clId="{770261CD-B869-4332-906E-7B5302B42542}" dt="2022-12-30T23:40:43.898" v="230" actId="113"/>
        <pc:sldMkLst>
          <pc:docMk/>
          <pc:sldMk cId="1201979813" sldId="280"/>
        </pc:sldMkLst>
        <pc:spChg chg="mod">
          <ac:chgData name="Deborah Seitz" userId="6e171d657d80c039" providerId="LiveId" clId="{770261CD-B869-4332-906E-7B5302B42542}" dt="2022-12-30T23:40:35.777" v="228" actId="113"/>
          <ac:spMkLst>
            <pc:docMk/>
            <pc:sldMk cId="1201979813" sldId="280"/>
            <ac:spMk id="2" creationId="{00000000-0000-0000-0000-000000000000}"/>
          </ac:spMkLst>
        </pc:spChg>
        <pc:spChg chg="mod">
          <ac:chgData name="Deborah Seitz" userId="6e171d657d80c039" providerId="LiveId" clId="{770261CD-B869-4332-906E-7B5302B42542}" dt="2022-12-30T23:40:43.898" v="230" actId="113"/>
          <ac:spMkLst>
            <pc:docMk/>
            <pc:sldMk cId="1201979813" sldId="280"/>
            <ac:spMk id="3" creationId="{00000000-0000-0000-0000-000000000000}"/>
          </ac:spMkLst>
        </pc:spChg>
      </pc:sldChg>
      <pc:sldChg chg="modSp mod">
        <pc:chgData name="Deborah Seitz" userId="6e171d657d80c039" providerId="LiveId" clId="{770261CD-B869-4332-906E-7B5302B42542}" dt="2022-12-30T23:40:10.853" v="226" actId="20577"/>
        <pc:sldMkLst>
          <pc:docMk/>
          <pc:sldMk cId="1624035849" sldId="281"/>
        </pc:sldMkLst>
        <pc:spChg chg="mod">
          <ac:chgData name="Deborah Seitz" userId="6e171d657d80c039" providerId="LiveId" clId="{770261CD-B869-4332-906E-7B5302B42542}" dt="2022-12-30T23:40:10.853" v="226" actId="20577"/>
          <ac:spMkLst>
            <pc:docMk/>
            <pc:sldMk cId="1624035849" sldId="281"/>
            <ac:spMk id="5" creationId="{00000000-0000-0000-0000-000000000000}"/>
          </ac:spMkLst>
        </pc:spChg>
      </pc:sldChg>
      <pc:sldChg chg="addSp modSp new mod ord">
        <pc:chgData name="Deborah Seitz" userId="6e171d657d80c039" providerId="LiveId" clId="{770261CD-B869-4332-906E-7B5302B42542}" dt="2022-12-30T23:42:07.093" v="236" actId="14100"/>
        <pc:sldMkLst>
          <pc:docMk/>
          <pc:sldMk cId="3481837476" sldId="284"/>
        </pc:sldMkLst>
        <pc:spChg chg="add mod">
          <ac:chgData name="Deborah Seitz" userId="6e171d657d80c039" providerId="LiveId" clId="{770261CD-B869-4332-906E-7B5302B42542}" dt="2022-12-30T23:42:07.093" v="236" actId="14100"/>
          <ac:spMkLst>
            <pc:docMk/>
            <pc:sldMk cId="3481837476" sldId="284"/>
            <ac:spMk id="4" creationId="{38A0325B-1767-DC20-FA90-E04700EB1EF1}"/>
          </ac:spMkLst>
        </pc:spChg>
        <pc:picChg chg="add mod">
          <ac:chgData name="Deborah Seitz" userId="6e171d657d80c039" providerId="LiveId" clId="{770261CD-B869-4332-906E-7B5302B42542}" dt="2022-12-30T23:22:55.941" v="6" actId="14100"/>
          <ac:picMkLst>
            <pc:docMk/>
            <pc:sldMk cId="3481837476" sldId="284"/>
            <ac:picMk id="3" creationId="{D1D116A0-3663-5CF8-AB45-C7F1DDFD8DD4}"/>
          </ac:picMkLst>
        </pc:picChg>
      </pc:sldChg>
      <pc:sldChg chg="addSp delSp modSp new mod ord">
        <pc:chgData name="Deborah Seitz" userId="6e171d657d80c039" providerId="LiveId" clId="{770261CD-B869-4332-906E-7B5302B42542}" dt="2022-12-30T23:44:46.054" v="267" actId="14100"/>
        <pc:sldMkLst>
          <pc:docMk/>
          <pc:sldMk cId="2859117553" sldId="285"/>
        </pc:sldMkLst>
        <pc:spChg chg="add del mod">
          <ac:chgData name="Deborah Seitz" userId="6e171d657d80c039" providerId="LiveId" clId="{770261CD-B869-4332-906E-7B5302B42542}" dt="2022-12-30T23:43:38.508" v="248"/>
          <ac:spMkLst>
            <pc:docMk/>
            <pc:sldMk cId="2859117553" sldId="285"/>
            <ac:spMk id="3" creationId="{AB4E3BDF-4C2C-F3F3-496B-BE5491E86E2D}"/>
          </ac:spMkLst>
        </pc:spChg>
        <pc:spChg chg="add mod">
          <ac:chgData name="Deborah Seitz" userId="6e171d657d80c039" providerId="LiveId" clId="{770261CD-B869-4332-906E-7B5302B42542}" dt="2022-12-30T23:44:46.054" v="267" actId="14100"/>
          <ac:spMkLst>
            <pc:docMk/>
            <pc:sldMk cId="2859117553" sldId="285"/>
            <ac:spMk id="5" creationId="{F2DF8BF0-9FC7-991D-ACF3-1138239CBB02}"/>
          </ac:spMkLst>
        </pc:spChg>
        <pc:picChg chg="add mod">
          <ac:chgData name="Deborah Seitz" userId="6e171d657d80c039" providerId="LiveId" clId="{770261CD-B869-4332-906E-7B5302B42542}" dt="2022-12-30T23:41:33.680" v="233" actId="14100"/>
          <ac:picMkLst>
            <pc:docMk/>
            <pc:sldMk cId="2859117553" sldId="285"/>
            <ac:picMk id="1026" creationId="{75296010-7755-08C7-CFD4-06BA95FFF4E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008AE-C689-4995-A4E6-7D04CCFBBC4F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6D188-2D05-401D-8199-B12715D686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8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6D188-2D05-401D-8199-B12715D686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3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3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4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3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9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9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5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5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25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E551C-673F-453E-82DD-DD7E7F324F42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13F21-B376-4AED-BF9C-7AA70CFD1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5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va-aphasia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07529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5782"/>
            <a:ext cx="10515600" cy="55211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Presentation to the </a:t>
            </a:r>
          </a:p>
          <a:p>
            <a:pPr marL="0" indent="0" algn="ctr">
              <a:buNone/>
            </a:pPr>
            <a:r>
              <a:rPr lang="en-US" sz="3200" dirty="0"/>
              <a:t>Brain Injury Association of Virginia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Aphasia: </a:t>
            </a:r>
          </a:p>
          <a:p>
            <a:pPr marL="0" indent="0" algn="ctr">
              <a:buNone/>
            </a:pPr>
            <a:r>
              <a:rPr lang="en-US" sz="4000" b="1" dirty="0"/>
              <a:t>What is it and How to Deal with the Challenges</a:t>
            </a:r>
            <a:endParaRPr lang="en-US" dirty="0"/>
          </a:p>
          <a:p>
            <a:pPr marL="0" indent="0" algn="ctr">
              <a:buNone/>
            </a:pPr>
            <a:r>
              <a:rPr lang="en-US"/>
              <a:t>Presented by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The RVA Aphasia Group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January 11, 2023</a:t>
            </a:r>
          </a:p>
        </p:txBody>
      </p:sp>
    </p:spTree>
    <p:extLst>
      <p:ext uri="{BB962C8B-B14F-4D97-AF65-F5344CB8AC3E}">
        <p14:creationId xmlns:p14="http://schemas.microsoft.com/office/powerpoint/2010/main" val="1468637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727" y="332508"/>
            <a:ext cx="11887200" cy="10882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b="1" u="sng" dirty="0">
                <a:latin typeface="+mn-lt"/>
              </a:rPr>
              <a:t>Common Misconceptions about Aphasia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70"/>
            <a:ext cx="10515600" cy="53655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800" i="1" dirty="0"/>
          </a:p>
          <a:p>
            <a:pPr marL="0" indent="0" algn="ctr">
              <a:buNone/>
            </a:pPr>
            <a:r>
              <a:rPr lang="en-US" sz="3800" i="1" dirty="0"/>
              <a:t>People with aphasia are </a:t>
            </a:r>
            <a:r>
              <a:rPr lang="en-US" sz="3800" b="1" i="1" dirty="0"/>
              <a:t>NOT</a:t>
            </a:r>
            <a:r>
              <a:rPr lang="en-US" sz="3800" dirty="0"/>
              <a:t>:</a:t>
            </a:r>
          </a:p>
          <a:p>
            <a:pPr lvl="0"/>
            <a:endParaRPr lang="en-US" dirty="0"/>
          </a:p>
          <a:p>
            <a:pPr lvl="0"/>
            <a:r>
              <a:rPr lang="en-US" sz="4300" dirty="0"/>
              <a:t>Under the influence of drugs or alcohol</a:t>
            </a:r>
          </a:p>
          <a:p>
            <a:pPr lvl="0"/>
            <a:r>
              <a:rPr lang="en-US" sz="4300" dirty="0"/>
              <a:t>Subject to intellectual disability</a:t>
            </a:r>
          </a:p>
          <a:p>
            <a:pPr lvl="0"/>
            <a:r>
              <a:rPr lang="en-US" sz="4300" dirty="0"/>
              <a:t>Psychologically ill</a:t>
            </a:r>
          </a:p>
          <a:p>
            <a:pPr lvl="0"/>
            <a:r>
              <a:rPr lang="en-US" sz="4300" dirty="0"/>
              <a:t>Unwilling to try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92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0073"/>
            <a:ext cx="10515600" cy="1403927"/>
          </a:xfrm>
        </p:spPr>
        <p:txBody>
          <a:bodyPr/>
          <a:lstStyle/>
          <a:p>
            <a:pPr algn="ctr"/>
            <a:r>
              <a:rPr lang="en-US" b="1" u="sng" dirty="0">
                <a:latin typeface="+mn-lt"/>
              </a:rPr>
              <a:t>Common Misconceptions</a:t>
            </a:r>
            <a:r>
              <a:rPr lang="en-US" dirty="0">
                <a:latin typeface="+mn-lt"/>
              </a:rPr>
              <a:t> (continued)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2698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400" i="1" dirty="0"/>
              <a:t>People with aphasia are </a:t>
            </a:r>
            <a:r>
              <a:rPr lang="en-US" sz="4400" b="1" i="1" dirty="0"/>
              <a:t>NOT</a:t>
            </a:r>
            <a:r>
              <a:rPr lang="en-US" sz="4400" dirty="0"/>
              <a:t>:</a:t>
            </a:r>
          </a:p>
          <a:p>
            <a:pPr marL="0" indent="0" algn="ctr">
              <a:buNone/>
            </a:pPr>
            <a:endParaRPr lang="en-US" sz="4400" dirty="0"/>
          </a:p>
          <a:p>
            <a:pPr lvl="0"/>
            <a:r>
              <a:rPr lang="en-US" sz="4000" dirty="0"/>
              <a:t>Demented</a:t>
            </a:r>
          </a:p>
          <a:p>
            <a:pPr lvl="0"/>
            <a:r>
              <a:rPr lang="en-US" sz="4000" dirty="0"/>
              <a:t>Always elderly</a:t>
            </a:r>
          </a:p>
          <a:p>
            <a:pPr lvl="0"/>
            <a:r>
              <a:rPr lang="en-US" sz="4000" dirty="0"/>
              <a:t>Always physically impaired</a:t>
            </a:r>
          </a:p>
          <a:p>
            <a:pPr lvl="0"/>
            <a:r>
              <a:rPr lang="en-US" sz="4000" dirty="0"/>
              <a:t>Static in their ability to improve language function after 6 months of onset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28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437"/>
            <a:ext cx="10515600" cy="775854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dirty="0">
                <a:latin typeface="+mn-lt"/>
              </a:rPr>
              <a:t>Communicating with Persons who have Aphasia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283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To Improve Person’s </a:t>
            </a:r>
            <a:r>
              <a:rPr lang="en-US" b="1" u="sng" dirty="0"/>
              <a:t>Understanding</a:t>
            </a:r>
            <a:r>
              <a:rPr lang="en-US" b="1" dirty="0"/>
              <a:t> of Speech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their attention before beginning </a:t>
            </a:r>
          </a:p>
          <a:p>
            <a:r>
              <a:rPr lang="en-US" dirty="0"/>
              <a:t>Address them directly</a:t>
            </a:r>
          </a:p>
          <a:p>
            <a:r>
              <a:rPr lang="en-US" dirty="0"/>
              <a:t>Address them in short sentences </a:t>
            </a:r>
          </a:p>
          <a:p>
            <a:r>
              <a:rPr lang="en-US" dirty="0"/>
              <a:t>Repeat/rephrase when necessary</a:t>
            </a:r>
          </a:p>
          <a:p>
            <a:r>
              <a:rPr lang="en-US" dirty="0"/>
              <a:t>Keep your voice level normal and emphasize key words</a:t>
            </a:r>
          </a:p>
          <a:p>
            <a:r>
              <a:rPr lang="en-US" dirty="0"/>
              <a:t>Talk slowly</a:t>
            </a:r>
          </a:p>
          <a:p>
            <a:r>
              <a:rPr lang="en-US" dirty="0"/>
              <a:t>Augment by using gestures and visual aids</a:t>
            </a:r>
          </a:p>
          <a:p>
            <a:r>
              <a:rPr lang="en-US" dirty="0"/>
              <a:t>Turn off competing sounds</a:t>
            </a:r>
          </a:p>
        </p:txBody>
      </p:sp>
    </p:spTree>
    <p:extLst>
      <p:ext uri="{BB962C8B-B14F-4D97-AF65-F5344CB8AC3E}">
        <p14:creationId xmlns:p14="http://schemas.microsoft.com/office/powerpoint/2010/main" val="790537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363"/>
            <a:ext cx="10515600" cy="1071419"/>
          </a:xfrm>
        </p:spPr>
        <p:txBody>
          <a:bodyPr/>
          <a:lstStyle/>
          <a:p>
            <a:pPr algn="ctr"/>
            <a:r>
              <a:rPr lang="en-US" b="1" u="sng" dirty="0">
                <a:latin typeface="+mn-lt"/>
              </a:rPr>
              <a:t>Communicating</a:t>
            </a:r>
            <a:r>
              <a:rPr lang="en-US" dirty="0">
                <a:latin typeface="+mn-lt"/>
              </a:rPr>
              <a:t>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52000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To Help the Person </a:t>
            </a:r>
            <a:r>
              <a:rPr lang="en-US" b="1" u="sng" dirty="0"/>
              <a:t>Get the Message Out</a:t>
            </a:r>
            <a:r>
              <a:rPr lang="en-US" b="1" dirty="0"/>
              <a:t>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Ask one thing at a time; then wait for them to speak</a:t>
            </a:r>
          </a:p>
          <a:p>
            <a:r>
              <a:rPr lang="en-US" dirty="0"/>
              <a:t>Avoid finishing their sentences-unless you have permission</a:t>
            </a:r>
          </a:p>
          <a:p>
            <a:r>
              <a:rPr lang="en-US" dirty="0"/>
              <a:t>Make sure there is clear way to respond to yes/no questions, for example, thumbs up/down</a:t>
            </a:r>
          </a:p>
          <a:p>
            <a:r>
              <a:rPr lang="en-US" dirty="0"/>
              <a:t>Ask fixed question (not open-ended questions)</a:t>
            </a:r>
          </a:p>
          <a:p>
            <a:r>
              <a:rPr lang="en-US" dirty="0"/>
              <a:t>Ask person to give a clue by gesturing, pointing or drawing</a:t>
            </a:r>
          </a:p>
          <a:p>
            <a:r>
              <a:rPr lang="en-US" dirty="0"/>
              <a:t>Be careful with numbers, days of week – they often have trouble with them; also yes/no or left/right, so verify the information</a:t>
            </a:r>
          </a:p>
        </p:txBody>
      </p:sp>
    </p:spTree>
    <p:extLst>
      <p:ext uri="{BB962C8B-B14F-4D97-AF65-F5344CB8AC3E}">
        <p14:creationId xmlns:p14="http://schemas.microsoft.com/office/powerpoint/2010/main" val="1709693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+mn-lt"/>
              </a:rPr>
              <a:t>Communications Toolkit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133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Alphabet board</a:t>
            </a:r>
          </a:p>
          <a:p>
            <a:endParaRPr lang="en-US" dirty="0"/>
          </a:p>
          <a:p>
            <a:r>
              <a:rPr lang="en-US" dirty="0"/>
              <a:t>Argumentative Devices</a:t>
            </a:r>
          </a:p>
          <a:p>
            <a:endParaRPr lang="en-US" dirty="0"/>
          </a:p>
          <a:p>
            <a:r>
              <a:rPr lang="en-US" dirty="0"/>
              <a:t>Texting on a phone, iPad, or other electronic device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Pencils and paper or magic slate for writing or drawing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Simple picture chart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Hand gestures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Communication tips</a:t>
            </a:r>
          </a:p>
        </p:txBody>
      </p:sp>
    </p:spTree>
    <p:extLst>
      <p:ext uri="{BB962C8B-B14F-4D97-AF65-F5344CB8AC3E}">
        <p14:creationId xmlns:p14="http://schemas.microsoft.com/office/powerpoint/2010/main" val="2017365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D1D116A0-3663-5CF8-AB45-C7F1DDFD8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33831"/>
            <a:ext cx="9144000" cy="502889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8A0325B-1767-DC20-FA90-E04700EB1EF1}"/>
              </a:ext>
            </a:extLst>
          </p:cNvPr>
          <p:cNvSpPr txBox="1">
            <a:spLocks/>
          </p:cNvSpPr>
          <p:nvPr/>
        </p:nvSpPr>
        <p:spPr>
          <a:xfrm>
            <a:off x="899652" y="295276"/>
            <a:ext cx="10306664" cy="6633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+mn-lt"/>
              </a:rPr>
              <a:t>Alphabet Board</a:t>
            </a:r>
          </a:p>
        </p:txBody>
      </p:sp>
    </p:spTree>
    <p:extLst>
      <p:ext uri="{BB962C8B-B14F-4D97-AF65-F5344CB8AC3E}">
        <p14:creationId xmlns:p14="http://schemas.microsoft.com/office/powerpoint/2010/main" val="3481837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75296010-7755-08C7-CFD4-06BA95FFF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0" y="870155"/>
            <a:ext cx="10096500" cy="5723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F8BF0-9FC7-991D-ACF3-1138239CBB02}"/>
              </a:ext>
            </a:extLst>
          </p:cNvPr>
          <p:cNvSpPr txBox="1"/>
          <p:nvPr/>
        </p:nvSpPr>
        <p:spPr>
          <a:xfrm>
            <a:off x="2739512" y="301111"/>
            <a:ext cx="62570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+mn-lt"/>
              </a:rPr>
              <a:t>Picture Chart</a:t>
            </a:r>
          </a:p>
        </p:txBody>
      </p:sp>
    </p:spTree>
    <p:extLst>
      <p:ext uri="{BB962C8B-B14F-4D97-AF65-F5344CB8AC3E}">
        <p14:creationId xmlns:p14="http://schemas.microsoft.com/office/powerpoint/2010/main" val="2859117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B7FD836-F5AB-E39F-A062-399559EB63CE}"/>
              </a:ext>
            </a:extLst>
          </p:cNvPr>
          <p:cNvSpPr txBox="1"/>
          <p:nvPr/>
        </p:nvSpPr>
        <p:spPr>
          <a:xfrm>
            <a:off x="604684" y="339212"/>
            <a:ext cx="11046542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i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Summation</a:t>
            </a:r>
            <a:endParaRPr lang="en-US" sz="4000" b="1" i="0" dirty="0">
              <a:solidFill>
                <a:srgbClr val="333333"/>
              </a:solidFill>
              <a:effectLst/>
              <a:latin typeface="Noto Sans" panose="020B0502040504020204" pitchFamily="34" charset="0"/>
            </a:endParaRPr>
          </a:p>
          <a:p>
            <a:pPr algn="l"/>
            <a:endParaRPr lang="en-US" sz="2800" b="1" i="0" dirty="0">
              <a:solidFill>
                <a:srgbClr val="333333"/>
              </a:solidFill>
              <a:effectLst/>
              <a:latin typeface="Noto Sans" panose="020B0502040504020204" pitchFamily="34" charset="0"/>
            </a:endParaRPr>
          </a:p>
          <a:p>
            <a:pPr algn="l"/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Aphasia-friendly communication can be summed up with this acrostic for the word aphasia:</a:t>
            </a:r>
          </a:p>
          <a:p>
            <a:pPr algn="l"/>
            <a:endParaRPr lang="en-US" sz="2800" b="0" i="0" dirty="0">
              <a:solidFill>
                <a:srgbClr val="333333"/>
              </a:solidFill>
              <a:effectLst/>
              <a:latin typeface="Noto Sans" panose="020B0502040504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	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sk simple, direct questions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P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p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rovide multiple communication options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H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h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elp communicate if asked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cknowledge frustration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S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s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peak slowly and clearly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  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i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f you don’t understand, say so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: </a:t>
            </a:r>
            <a:r>
              <a:rPr lang="en-US" sz="2800" b="1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a</a:t>
            </a:r>
            <a:r>
              <a:rPr lang="en-US" sz="2800" b="0" i="0" dirty="0">
                <a:solidFill>
                  <a:srgbClr val="333333"/>
                </a:solidFill>
                <a:effectLst/>
                <a:latin typeface="Noto Sans" panose="020B0502040504020204" pitchFamily="34" charset="0"/>
              </a:rPr>
              <a:t>llow extra time</a:t>
            </a:r>
          </a:p>
        </p:txBody>
      </p:sp>
    </p:spTree>
    <p:extLst>
      <p:ext uri="{BB962C8B-B14F-4D97-AF65-F5344CB8AC3E}">
        <p14:creationId xmlns:p14="http://schemas.microsoft.com/office/powerpoint/2010/main" val="2997267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700" b="1" u="sng" dirty="0">
                <a:latin typeface="+mn-lt"/>
              </a:rPr>
              <a:t>RVA Aphasia Group Resources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Our video: “</a:t>
            </a:r>
            <a:r>
              <a:rPr lang="en-US" sz="4800" i="1" dirty="0"/>
              <a:t>Patience, Listening and Communicating with Aphasia Patients</a:t>
            </a:r>
            <a:r>
              <a:rPr lang="en-US" sz="4800" dirty="0"/>
              <a:t>”</a:t>
            </a:r>
          </a:p>
          <a:p>
            <a:pPr marL="0" indent="0">
              <a:buNone/>
            </a:pPr>
            <a:r>
              <a:rPr lang="en-US" sz="4800" dirty="0">
                <a:hlinkClick r:id="rId2"/>
              </a:rPr>
              <a:t>www.rva-aphasia.com</a:t>
            </a:r>
            <a:endParaRPr lang="en-US" sz="4800" dirty="0"/>
          </a:p>
          <a:p>
            <a:pPr marL="0" indent="0">
              <a:buNone/>
            </a:pPr>
            <a:r>
              <a:rPr lang="en-US" sz="4800" dirty="0"/>
              <a:t>Facebook – Living with Aphasia</a:t>
            </a:r>
          </a:p>
          <a:p>
            <a:pPr marL="0" indent="0">
              <a:buNone/>
            </a:pPr>
            <a:r>
              <a:rPr lang="en-US" sz="4800" dirty="0"/>
              <a:t>Email – info@rva-aphasia.com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76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358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The RVA Aphasia Group</a:t>
            </a:r>
          </a:p>
          <a:p>
            <a:pPr marL="0" indent="0" algn="ctr">
              <a:buNone/>
            </a:pPr>
            <a:r>
              <a:rPr lang="en-US" sz="4400" b="1" dirty="0"/>
              <a:t>Thanks you for your time and your interest. </a:t>
            </a:r>
          </a:p>
          <a:p>
            <a:pPr marL="0" indent="0" algn="ctr">
              <a:buNone/>
            </a:pPr>
            <a:r>
              <a:rPr lang="en-US" sz="4400" b="1" dirty="0"/>
              <a:t>We will now answer your questions. </a:t>
            </a:r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b="1" u="sng" dirty="0"/>
              <a:t>Speech/Language Pathologists</a:t>
            </a:r>
          </a:p>
          <a:p>
            <a:pPr marL="0" indent="0" algn="ctr">
              <a:buNone/>
            </a:pPr>
            <a:r>
              <a:rPr lang="en-US" dirty="0"/>
              <a:t>Fern S. Cohen, M.Ed., CCC-SLP</a:t>
            </a:r>
          </a:p>
          <a:p>
            <a:pPr marL="0" indent="0" algn="ctr">
              <a:buNone/>
            </a:pPr>
            <a:r>
              <a:rPr lang="en-US" dirty="0"/>
              <a:t>Susan B. Hapala, M.Ed., CCC-SLP</a:t>
            </a:r>
          </a:p>
          <a:p>
            <a:pPr marL="0" indent="0" algn="ctr">
              <a:buNone/>
            </a:pPr>
            <a:r>
              <a:rPr lang="en-US" dirty="0"/>
              <a:t>Risa F. Levine, M.S., CCC-SLP</a:t>
            </a:r>
          </a:p>
          <a:p>
            <a:pPr marL="0" indent="0" algn="ctr">
              <a:buNone/>
            </a:pPr>
            <a:r>
              <a:rPr lang="en-US" dirty="0"/>
              <a:t>Deborah Seitz, TIA Survivor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29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2109" y="782122"/>
            <a:ext cx="1030778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800" b="1" u="sng" dirty="0">
                <a:solidFill>
                  <a:prstClr val="black"/>
                </a:solidFill>
              </a:rPr>
              <a:t>Participants from RVA Aphasia Group</a:t>
            </a:r>
          </a:p>
          <a:p>
            <a:pPr lvl="0" algn="ctr"/>
            <a:endParaRPr lang="en-US" sz="2800" b="1" u="sng" dirty="0">
              <a:solidFill>
                <a:prstClr val="black"/>
              </a:solidFill>
            </a:endParaRPr>
          </a:p>
          <a:p>
            <a:pPr lvl="0" algn="ctr"/>
            <a:r>
              <a:rPr lang="en-US" sz="2800" b="1" u="sng" dirty="0">
                <a:solidFill>
                  <a:prstClr val="black"/>
                </a:solidFill>
              </a:rPr>
              <a:t>Speech/Language Pathologists and a Survivor</a:t>
            </a:r>
          </a:p>
          <a:p>
            <a:pPr lvl="0" algn="ctr"/>
            <a:r>
              <a:rPr lang="en-US" sz="2800" dirty="0">
                <a:solidFill>
                  <a:prstClr val="black"/>
                </a:solidFill>
              </a:rPr>
              <a:t>Susan B. Hapala, M.Ed., CCC-SLP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</a:rPr>
              <a:t>Fern S. Cohen, M.Ed., CCC-SLP</a:t>
            </a:r>
          </a:p>
          <a:p>
            <a:pPr lvl="0" algn="ctr"/>
            <a:r>
              <a:rPr lang="en-US" sz="2800" dirty="0">
                <a:solidFill>
                  <a:prstClr val="black"/>
                </a:solidFill>
              </a:rPr>
              <a:t>Risa F. Levine, M.S., CCC-SLP</a:t>
            </a:r>
          </a:p>
          <a:p>
            <a:pPr lvl="0" algn="ctr"/>
            <a:r>
              <a:rPr lang="en-US" sz="2800" dirty="0">
                <a:solidFill>
                  <a:prstClr val="black"/>
                </a:solidFill>
              </a:rPr>
              <a:t>Deborah Seitz, TIA Survivor</a:t>
            </a:r>
          </a:p>
          <a:p>
            <a:pPr lvl="0" algn="ctr"/>
            <a:endParaRPr lang="en-US" dirty="0">
              <a:solidFill>
                <a:prstClr val="black"/>
              </a:solidFill>
            </a:endParaRPr>
          </a:p>
          <a:p>
            <a:pPr lvl="0"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03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5578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latin typeface="+mn-lt"/>
              </a:rPr>
              <a:t>Introduction</a:t>
            </a:r>
          </a:p>
          <a:p>
            <a:endParaRPr lang="en-US" sz="69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38866"/>
            <a:ext cx="10515600" cy="4938098"/>
          </a:xfrm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endParaRPr lang="en-US" sz="3200" b="1" dirty="0"/>
          </a:p>
          <a:p>
            <a:pPr marL="0" lvl="0" indent="0" algn="ctr">
              <a:buNone/>
            </a:pPr>
            <a:r>
              <a:rPr lang="en-US" sz="3900" b="1" dirty="0"/>
              <a:t>Why are we here today? And, just what is the RVA Aphasia Group?</a:t>
            </a:r>
          </a:p>
          <a:p>
            <a:pPr marL="0" lvl="0" indent="0" algn="ctr">
              <a:buNone/>
            </a:pPr>
            <a:endParaRPr lang="en-US" sz="3900" b="1" dirty="0"/>
          </a:p>
          <a:p>
            <a:pPr marL="0" indent="0">
              <a:buNone/>
            </a:pPr>
            <a:r>
              <a:rPr lang="en-US" sz="3200" dirty="0"/>
              <a:t>We are here today to talk about what aphasia is, what causes aphasia, and common misconceptions about aphasia. We will also give you tips on how to communicate with a person who has aphasia. </a:t>
            </a:r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r>
              <a:rPr lang="en-US" sz="3200" dirty="0"/>
              <a:t>RVA Aphasia Group consists of SLPs and stroke or TIA survivors and their families.  We strive to present a friendly and welcoming atmosphere where people with aphasia can relax and build relationships with their peers while practicing their speech. 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53874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700" b="1" u="sng" dirty="0">
                <a:latin typeface="+mn-lt"/>
              </a:rPr>
              <a:t>Definition of Aphasia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0727"/>
            <a:ext cx="10515600" cy="5357091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endParaRPr lang="en-US" dirty="0"/>
          </a:p>
          <a:p>
            <a:pPr lvl="0"/>
            <a:r>
              <a:rPr lang="en-US" sz="4000" dirty="0"/>
              <a:t>Aphasia is a language disorder that affects the ability to communicate</a:t>
            </a:r>
          </a:p>
          <a:p>
            <a:pPr marL="0" lvl="0" indent="0">
              <a:buNone/>
            </a:pPr>
            <a:endParaRPr lang="en-US" sz="4000" dirty="0"/>
          </a:p>
          <a:p>
            <a:pPr lvl="0"/>
            <a:r>
              <a:rPr lang="en-US" sz="4000" dirty="0"/>
              <a:t>Usually damage to a part of the left side of the brain causes aphasia</a:t>
            </a:r>
          </a:p>
          <a:p>
            <a:pPr lvl="0"/>
            <a:endParaRPr lang="en-US" sz="4000" dirty="0"/>
          </a:p>
          <a:p>
            <a:r>
              <a:rPr lang="en-US" sz="4000" dirty="0"/>
              <a:t>Aphasia is most often caused by stroke</a:t>
            </a:r>
          </a:p>
          <a:p>
            <a:pPr marL="0" lvl="0" indent="0">
              <a:buNone/>
            </a:pPr>
            <a:endParaRPr lang="en-US" sz="4000" dirty="0"/>
          </a:p>
          <a:p>
            <a:pPr lvl="0"/>
            <a:r>
              <a:rPr lang="en-US" sz="4000" dirty="0"/>
              <a:t>People may have trouble with understanding what people say to them and difficulty with expressing their thoughts </a:t>
            </a:r>
          </a:p>
          <a:p>
            <a:pPr lvl="0"/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58310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582" y="0"/>
            <a:ext cx="10522528" cy="1302042"/>
          </a:xfrm>
        </p:spPr>
        <p:txBody>
          <a:bodyPr/>
          <a:lstStyle/>
          <a:p>
            <a:pPr algn="ctr"/>
            <a:r>
              <a:rPr lang="en-US" sz="6000" b="1" u="sng" dirty="0">
                <a:latin typeface="+mn-lt"/>
              </a:rPr>
              <a:t>Definition</a:t>
            </a:r>
            <a:r>
              <a:rPr lang="en-US" b="1" dirty="0">
                <a:latin typeface="+mn-lt"/>
              </a:rPr>
              <a:t> (continued)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347854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sz="3600" dirty="0"/>
              <a:t>Word finding problems are characteristic of aphasia</a:t>
            </a:r>
          </a:p>
          <a:p>
            <a:pPr marL="0" indent="0">
              <a:buNone/>
            </a:pPr>
            <a:endParaRPr lang="en-US" sz="3600" dirty="0"/>
          </a:p>
          <a:p>
            <a:pPr>
              <a:buFont typeface="Arial" charset="0"/>
              <a:buChar char="•"/>
            </a:pPr>
            <a:r>
              <a:rPr lang="en-US" sz="3600" dirty="0"/>
              <a:t>Some people with aphasia may not be aware of their communication deficits, especially if they are not understanding</a:t>
            </a:r>
          </a:p>
          <a:p>
            <a:pPr>
              <a:buFont typeface="Arial" charset="0"/>
              <a:buChar char="•"/>
            </a:pPr>
            <a:endParaRPr lang="en-US" sz="3600" dirty="0"/>
          </a:p>
          <a:p>
            <a:pPr>
              <a:buFont typeface="Arial" charset="0"/>
              <a:buChar char="•"/>
            </a:pPr>
            <a:r>
              <a:rPr lang="en-US" sz="3600" dirty="0"/>
              <a:t>Signs and symptoms of speech may vary among individual people with aphasia</a:t>
            </a:r>
          </a:p>
          <a:p>
            <a:pPr marL="0" indent="0">
              <a:buNone/>
            </a:pPr>
            <a:endParaRPr lang="en-US" sz="3600" dirty="0"/>
          </a:p>
          <a:p>
            <a:pPr>
              <a:buFont typeface="Arial" charset="0"/>
              <a:buChar char="•"/>
            </a:pPr>
            <a:r>
              <a:rPr lang="en-US" sz="3600" dirty="0"/>
              <a:t>Severity of symptoms may vary</a:t>
            </a:r>
          </a:p>
          <a:p>
            <a:pPr marL="0" lvl="0" indent="0">
              <a:buNone/>
            </a:pPr>
            <a:endParaRPr lang="en-US" sz="3600" dirty="0"/>
          </a:p>
          <a:p>
            <a:pPr lvl="0">
              <a:buFont typeface="Arial" charset="0"/>
              <a:buChar char="•"/>
            </a:pPr>
            <a:r>
              <a:rPr lang="en-US" sz="3600" dirty="0"/>
              <a:t>People with aphasia may also have difficulty with reading, writing and/or math</a:t>
            </a:r>
          </a:p>
          <a:p>
            <a:pPr marL="0" lvl="0" indent="0">
              <a:buNone/>
            </a:pPr>
            <a:endParaRPr lang="en-US" sz="3600" dirty="0"/>
          </a:p>
          <a:p>
            <a:pPr marL="0" lv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097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127"/>
            <a:ext cx="10515600" cy="1348509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6700" b="1" u="sng" dirty="0">
                <a:latin typeface="+mn-lt"/>
              </a:rPr>
              <a:t>Statistics</a:t>
            </a:r>
            <a:br>
              <a:rPr lang="en-US" dirty="0"/>
            </a:br>
            <a:r>
              <a:rPr lang="en-US" b="1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6764"/>
            <a:ext cx="10515600" cy="5763490"/>
          </a:xfrm>
        </p:spPr>
        <p:txBody>
          <a:bodyPr>
            <a:noAutofit/>
          </a:bodyPr>
          <a:lstStyle/>
          <a:p>
            <a:pPr lvl="0"/>
            <a:r>
              <a:rPr lang="en-US" sz="3600" dirty="0"/>
              <a:t>Approximately 2 million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people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are estimated to have aphasia in the United States (National Aphasia Association)</a:t>
            </a:r>
          </a:p>
          <a:p>
            <a:pPr lvl="0">
              <a:buFont typeface="Arial" charset="0"/>
              <a:buChar char="•"/>
            </a:pPr>
            <a:r>
              <a:rPr lang="en-US" sz="3600" dirty="0"/>
              <a:t>Approximately 1/3 of strokes result in aphasia </a:t>
            </a:r>
            <a:endParaRPr lang="en-US" sz="3600" dirty="0">
              <a:solidFill>
                <a:srgbClr val="FF0000"/>
              </a:solidFill>
            </a:endParaRPr>
          </a:p>
          <a:p>
            <a:pPr lvl="0"/>
            <a:r>
              <a:rPr lang="en-US" sz="3600" dirty="0"/>
              <a:t>80,000 new cases of aphasia each year in the U.S. (National Stroke Association)</a:t>
            </a:r>
          </a:p>
          <a:p>
            <a:pPr lvl="0">
              <a:buFont typeface="Arial" charset="0"/>
              <a:buChar char="•"/>
            </a:pPr>
            <a:r>
              <a:rPr lang="en-US" sz="3600" dirty="0"/>
              <a:t>15% of individuals under the age of 65 experience aphasia (ASHA)</a:t>
            </a:r>
          </a:p>
          <a:p>
            <a:pPr lvl="0">
              <a:buFont typeface="Arial" charset="0"/>
              <a:buChar char="•"/>
            </a:pPr>
            <a:r>
              <a:rPr lang="en-US" sz="3600" dirty="0"/>
              <a:t>43% of individuals 85 and over experience aphasia (ASHA)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05610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Importance of Speech Therapy and Evaluation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Early evaluation and speech therapy treatment for aphasia by speech pathologists is recommended for all types of Aphasia.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197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365"/>
            <a:ext cx="10515600" cy="1598324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6700" b="1" u="sng" dirty="0">
                <a:latin typeface="+mn-lt"/>
              </a:rPr>
              <a:t>Causes of Aphasia</a:t>
            </a:r>
            <a:br>
              <a:rPr lang="en-US" sz="5000" dirty="0"/>
            </a:br>
            <a:r>
              <a:rPr lang="en-US" b="1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6765"/>
            <a:ext cx="10515600" cy="5717308"/>
          </a:xfrm>
        </p:spPr>
        <p:txBody>
          <a:bodyPr>
            <a:normAutofit fontScale="55000" lnSpcReduction="20000"/>
          </a:bodyPr>
          <a:lstStyle/>
          <a:p>
            <a:pPr lvl="0"/>
            <a:endParaRPr lang="en-US" dirty="0"/>
          </a:p>
          <a:p>
            <a:pPr lvl="0"/>
            <a:r>
              <a:rPr lang="en-US" sz="7000" dirty="0"/>
              <a:t>Stroke</a:t>
            </a:r>
          </a:p>
          <a:p>
            <a:pPr lvl="0"/>
            <a:r>
              <a:rPr lang="en-US" sz="7000" dirty="0"/>
              <a:t>Traumatic Brain Injury (TBI), (for example, gunshot wounds, blast injuries, blows to the head)</a:t>
            </a:r>
          </a:p>
          <a:p>
            <a:pPr lvl="0"/>
            <a:r>
              <a:rPr lang="en-US" sz="7000" dirty="0"/>
              <a:t>Brain Tumors</a:t>
            </a:r>
          </a:p>
          <a:p>
            <a:pPr lvl="0"/>
            <a:r>
              <a:rPr lang="en-US" sz="7000" dirty="0"/>
              <a:t>Brain Surgery</a:t>
            </a:r>
          </a:p>
          <a:p>
            <a:pPr lvl="0"/>
            <a:r>
              <a:rPr lang="en-US" sz="7000" dirty="0"/>
              <a:t>Brain Infections</a:t>
            </a:r>
          </a:p>
          <a:p>
            <a:pPr lvl="0"/>
            <a:r>
              <a:rPr lang="en-US" sz="7000" dirty="0"/>
              <a:t>Other neurological diseases which are progressive in nature, (for example, Alzheimer's, Parkinson’s, Primary Progressive Aphasia or combinations of multiple problems)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14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+mn-lt"/>
              </a:rPr>
              <a:t>Causes</a:t>
            </a:r>
            <a:r>
              <a:rPr lang="en-US" sz="4800" dirty="0">
                <a:latin typeface="+mn-lt"/>
              </a:rPr>
              <a:t>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000" dirty="0"/>
              <a:t>Temporary causes of aphasia, for example </a:t>
            </a:r>
          </a:p>
          <a:p>
            <a:pPr marL="0" indent="0">
              <a:buNone/>
            </a:pPr>
            <a:endParaRPr lang="en-US" sz="4000" dirty="0"/>
          </a:p>
          <a:p>
            <a:pPr lvl="1"/>
            <a:r>
              <a:rPr lang="en-US" sz="4000" dirty="0"/>
              <a:t>Migraines </a:t>
            </a:r>
          </a:p>
          <a:p>
            <a:pPr marL="457200" lvl="1" indent="0">
              <a:buNone/>
            </a:pPr>
            <a:endParaRPr lang="en-US" sz="4000" dirty="0"/>
          </a:p>
          <a:p>
            <a:pPr lvl="1"/>
            <a:r>
              <a:rPr lang="en-US" sz="4000" dirty="0"/>
              <a:t>Seizures</a:t>
            </a:r>
          </a:p>
          <a:p>
            <a:pPr lvl="1"/>
            <a:endParaRPr lang="en-US" sz="4000" dirty="0"/>
          </a:p>
          <a:p>
            <a:pPr lvl="1"/>
            <a:r>
              <a:rPr lang="en-US" sz="4000" dirty="0"/>
              <a:t>TIAs (mini-strokes)</a:t>
            </a:r>
          </a:p>
          <a:p>
            <a:pPr lvl="1"/>
            <a:endParaRPr lang="en-US" sz="4000" dirty="0"/>
          </a:p>
          <a:p>
            <a:pPr lvl="1"/>
            <a:r>
              <a:rPr lang="en-US" sz="4000" dirty="0"/>
              <a:t>Medications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11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</TotalTime>
  <Words>873</Words>
  <Application>Microsoft Office PowerPoint</Application>
  <PresentationFormat>Widescreen</PresentationFormat>
  <Paragraphs>151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Noto Sans</vt:lpstr>
      <vt:lpstr>Wingdings</vt:lpstr>
      <vt:lpstr>Office Theme</vt:lpstr>
      <vt:lpstr> </vt:lpstr>
      <vt:lpstr>PowerPoint Presentation</vt:lpstr>
      <vt:lpstr>Introduction </vt:lpstr>
      <vt:lpstr>Definition of Aphasia </vt:lpstr>
      <vt:lpstr>Definition (continued)</vt:lpstr>
      <vt:lpstr> Statistics   </vt:lpstr>
      <vt:lpstr>Importance of Speech Therapy and Evaluation </vt:lpstr>
      <vt:lpstr> Causes of Aphasia   </vt:lpstr>
      <vt:lpstr>Causes (continued)</vt:lpstr>
      <vt:lpstr>Common Misconceptions about Aphasia </vt:lpstr>
      <vt:lpstr>Common Misconceptions (continued)</vt:lpstr>
      <vt:lpstr>Communicating with Persons who have Aphasia</vt:lpstr>
      <vt:lpstr>Communicating (continued)</vt:lpstr>
      <vt:lpstr>Communications Toolkit</vt:lpstr>
      <vt:lpstr>PowerPoint Presentation</vt:lpstr>
      <vt:lpstr>PowerPoint Presentation</vt:lpstr>
      <vt:lpstr>PowerPoint Presentation</vt:lpstr>
      <vt:lpstr>RVA Aphasia Group Resources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</dc:title>
  <dc:creator>Jan Thomas</dc:creator>
  <cp:lastModifiedBy>Deborah Seitz</cp:lastModifiedBy>
  <cp:revision>32</cp:revision>
  <dcterms:created xsi:type="dcterms:W3CDTF">2016-07-10T18:17:57Z</dcterms:created>
  <dcterms:modified xsi:type="dcterms:W3CDTF">2023-01-06T19:40:20Z</dcterms:modified>
</cp:coreProperties>
</file>